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21"/>
  </p:notesMasterIdLst>
  <p:handoutMasterIdLst>
    <p:handoutMasterId r:id="rId22"/>
  </p:handoutMasterIdLst>
  <p:sldIdLst>
    <p:sldId id="426" r:id="rId2"/>
    <p:sldId id="657" r:id="rId3"/>
    <p:sldId id="658" r:id="rId4"/>
    <p:sldId id="499" r:id="rId5"/>
    <p:sldId id="670" r:id="rId6"/>
    <p:sldId id="659" r:id="rId7"/>
    <p:sldId id="629" r:id="rId8"/>
    <p:sldId id="628" r:id="rId9"/>
    <p:sldId id="622" r:id="rId10"/>
    <p:sldId id="664" r:id="rId11"/>
    <p:sldId id="631" r:id="rId12"/>
    <p:sldId id="632" r:id="rId13"/>
    <p:sldId id="663" r:id="rId14"/>
    <p:sldId id="667" r:id="rId15"/>
    <p:sldId id="668" r:id="rId16"/>
    <p:sldId id="666" r:id="rId17"/>
    <p:sldId id="669" r:id="rId18"/>
    <p:sldId id="672" r:id="rId19"/>
    <p:sldId id="573" r:id="rId20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ABA93"/>
    <a:srgbClr val="D9D9D9"/>
    <a:srgbClr val="BABB93"/>
    <a:srgbClr val="DEDEAF"/>
    <a:srgbClr val="BE1402"/>
    <a:srgbClr val="C80F0F"/>
    <a:srgbClr val="6E6452"/>
    <a:srgbClr val="00487E"/>
    <a:srgbClr val="999999"/>
    <a:srgbClr val="E5DB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2" autoAdjust="0"/>
    <p:restoredTop sz="94434" autoAdjust="0"/>
  </p:normalViewPr>
  <p:slideViewPr>
    <p:cSldViewPr snapToGrid="0">
      <p:cViewPr varScale="1">
        <p:scale>
          <a:sx n="65" d="100"/>
          <a:sy n="65" d="100"/>
        </p:scale>
        <p:origin x="1290" y="60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2958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‹N°›</a:t>
            </a:fld>
            <a:endParaRPr lang="de-DE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351"/>
            <a:ext cx="4984962" cy="446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Municipalité souffrent des consommations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730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pic>
        <p:nvPicPr>
          <p:cNvPr id="6" name="Image 17" descr="C:\Users\ascherer\AppData\Local\Temp\Rar$DIa0.929\ELdZ_Tun_Office_Farbe_arab.BMP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9" y="142931"/>
            <a:ext cx="2047202" cy="10487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pic>
        <p:nvPicPr>
          <p:cNvPr id="6" name="Image 17" descr="C:\Users\ascherer\AppData\Local\Temp\Rar$DIa0.929\ELdZ_Tun_Office_Farbe_arab.BMP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9" y="142931"/>
            <a:ext cx="2047202" cy="10487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>
            <a:extLst>
              <a:ext uri="{FF2B5EF4-FFF2-40B4-BE49-F238E27FC236}">
                <a16:creationId xmlns:a16="http://schemas.microsoft.com/office/drawing/2014/main" id="{DB91C22D-38D0-4115-B566-2101C1A6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21063-EDF1-4D95-B27A-7A3768128B7E}" type="datetime1">
              <a:rPr lang="fr-FR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21">
            <a:extLst>
              <a:ext uri="{FF2B5EF4-FFF2-40B4-BE49-F238E27FC236}">
                <a16:creationId xmlns:a16="http://schemas.microsoft.com/office/drawing/2014/main" id="{427F83B1-1154-40B6-9A5E-BAA259DFC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>
            <a:extLst>
              <a:ext uri="{FF2B5EF4-FFF2-40B4-BE49-F238E27FC236}">
                <a16:creationId xmlns:a16="http://schemas.microsoft.com/office/drawing/2014/main" id="{0E07A37E-93FF-4E70-80A7-F80E8806D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E2251-D45C-48C4-A4A3-529FE508534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28712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>
            <a:extLst>
              <a:ext uri="{FF2B5EF4-FFF2-40B4-BE49-F238E27FC236}">
                <a16:creationId xmlns:a16="http://schemas.microsoft.com/office/drawing/2014/main" id="{D615801C-A600-42AA-802D-EEE681A90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D1E83-46B3-44C4-B755-057834E85998}" type="datetime1">
              <a:rPr lang="fr-FR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3" name="Espace réservé du pied de page 21">
            <a:extLst>
              <a:ext uri="{FF2B5EF4-FFF2-40B4-BE49-F238E27FC236}">
                <a16:creationId xmlns:a16="http://schemas.microsoft.com/office/drawing/2014/main" id="{B211E9D4-ABB6-41E2-A8FB-13C797D56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>
            <a:extLst>
              <a:ext uri="{FF2B5EF4-FFF2-40B4-BE49-F238E27FC236}">
                <a16:creationId xmlns:a16="http://schemas.microsoft.com/office/drawing/2014/main" id="{725C710A-BDBC-4C14-9FE3-39DFF79B9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59445-FC62-48F4-BD77-397F1A60003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13000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pPr/>
              <a:t>‹N°›</a:t>
            </a:fld>
            <a:endParaRPr lang="de-DE" sz="1000" b="0" noProof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/>
              <a:t>Titel durch Klicken hinzufügen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  <p:sldLayoutId id="2147483716" r:id="rId7"/>
    <p:sldLayoutId id="2147483717" r:id="rId8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energymines.gov.tn/web/Actualites/resultat-aap.pd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energymines.gov.tn/web/Actualites/resultat-aap.pdf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energymines.gov.tn/web/documents/resultat-second-round-solaire-10mw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9155" y="2342485"/>
            <a:ext cx="8078189" cy="1208827"/>
          </a:xfrm>
        </p:spPr>
        <p:txBody>
          <a:bodyPr/>
          <a:lstStyle/>
          <a:p>
            <a:pPr algn="ctr"/>
            <a:r>
              <a:rPr lang="fr-FR" sz="4400" b="1" dirty="0">
                <a:solidFill>
                  <a:srgbClr val="FF0000"/>
                </a:solidFill>
              </a:rPr>
              <a:t>Sensibilisation PV </a:t>
            </a:r>
            <a:br>
              <a:rPr lang="fr-FR" sz="4400" b="1" dirty="0">
                <a:solidFill>
                  <a:srgbClr val="FF0000"/>
                </a:solidFill>
              </a:rPr>
            </a:br>
            <a:r>
              <a:rPr lang="fr-FR" sz="4400" b="1" dirty="0">
                <a:solidFill>
                  <a:srgbClr val="FF0000"/>
                </a:solidFill>
              </a:rPr>
              <a:t>Municipalités du Gouvernorat de Jendouba</a:t>
            </a:r>
          </a:p>
        </p:txBody>
      </p:sp>
      <p:sp>
        <p:nvSpPr>
          <p:cNvPr id="4" name="Espace réservé de la date 2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/>
          <a:p>
            <a:r>
              <a:rPr lang="de-DE" dirty="0"/>
              <a:t>13.04.2017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92228799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870169-B8A2-4126-942D-8DF635D0D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45A48B-EC89-41AB-8D09-4A9E46DBB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9CE2F0-53A2-4DAA-84D2-1E526FE14690}"/>
              </a:ext>
            </a:extLst>
          </p:cNvPr>
          <p:cNvSpPr/>
          <p:nvPr/>
        </p:nvSpPr>
        <p:spPr>
          <a:xfrm>
            <a:off x="1119206" y="2892907"/>
            <a:ext cx="74176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Transport d’électricité</a:t>
            </a:r>
          </a:p>
        </p:txBody>
      </p:sp>
    </p:spTree>
    <p:extLst>
      <p:ext uri="{BB962C8B-B14F-4D97-AF65-F5344CB8AC3E}">
        <p14:creationId xmlns:p14="http://schemas.microsoft.com/office/powerpoint/2010/main" val="404314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607EC5-CA7F-46C8-A153-4E632EE3279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F98736-8568-4885-9FBD-0411890CA20E}"/>
              </a:ext>
            </a:extLst>
          </p:cNvPr>
          <p:cNvSpPr/>
          <p:nvPr/>
        </p:nvSpPr>
        <p:spPr>
          <a:xfrm>
            <a:off x="431332" y="1797967"/>
            <a:ext cx="69188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</a:rPr>
              <a:t>Projet Pilote: Centrale PV </a:t>
            </a:r>
            <a:r>
              <a:rPr lang="fr-FR" sz="2400" dirty="0" err="1">
                <a:solidFill>
                  <a:srgbClr val="FF0000"/>
                </a:solidFill>
              </a:rPr>
              <a:t>auto-consommation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rgbClr val="FF0000"/>
                </a:solidFill>
              </a:rPr>
              <a:t> (commune de Sfax)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89F7117-64BC-4C96-9CA4-6BB34381B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32" y="2639586"/>
            <a:ext cx="4711309" cy="279585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23A2F9B-F417-46E7-924B-E32B6FC5CD79}"/>
              </a:ext>
            </a:extLst>
          </p:cNvPr>
          <p:cNvSpPr txBox="1"/>
          <p:nvPr/>
        </p:nvSpPr>
        <p:spPr>
          <a:xfrm>
            <a:off x="5397021" y="2792435"/>
            <a:ext cx="34444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Consultante: </a:t>
            </a:r>
            <a:r>
              <a:rPr lang="fr-FR" dirty="0">
                <a:solidFill>
                  <a:srgbClr val="FF0000"/>
                </a:solidFill>
              </a:rPr>
              <a:t>Saida </a:t>
            </a:r>
            <a:r>
              <a:rPr lang="fr-FR" dirty="0" err="1">
                <a:solidFill>
                  <a:srgbClr val="FF0000"/>
                </a:solidFill>
              </a:rPr>
              <a:t>Zaghdidi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0742B78-71F7-419B-BE0B-ECFDFE06A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256" y="3680844"/>
            <a:ext cx="1774836" cy="188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415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C607EC5-CA7F-46C8-A153-4E632EE3279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9155" y="7175361"/>
            <a:ext cx="1295400" cy="246221"/>
          </a:xfrm>
        </p:spPr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797D8E-DA3E-4844-A040-67C26CFCE0D1}"/>
              </a:ext>
            </a:extLst>
          </p:cNvPr>
          <p:cNvSpPr/>
          <p:nvPr/>
        </p:nvSpPr>
        <p:spPr>
          <a:xfrm>
            <a:off x="431332" y="2063256"/>
            <a:ext cx="78614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</a:rPr>
              <a:t>Projet Pilote: </a:t>
            </a:r>
          </a:p>
          <a:p>
            <a:r>
              <a:rPr lang="fr-FR" sz="2400" dirty="0">
                <a:solidFill>
                  <a:srgbClr val="FF0000"/>
                </a:solidFill>
              </a:rPr>
              <a:t>Centrale PV </a:t>
            </a:r>
            <a:r>
              <a:rPr lang="fr-FR" sz="2400" dirty="0" err="1">
                <a:solidFill>
                  <a:srgbClr val="FF0000"/>
                </a:solidFill>
              </a:rPr>
              <a:t>auto-consommation</a:t>
            </a:r>
            <a:r>
              <a:rPr lang="fr-FR" sz="2400" dirty="0">
                <a:solidFill>
                  <a:srgbClr val="FF0000"/>
                </a:solidFill>
              </a:rPr>
              <a:t> (commune de Sfax)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C26B5797-5CD7-4898-81EB-8E0EBEE776B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15588" y="3389267"/>
          <a:ext cx="1946530" cy="2887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530">
                  <a:extLst>
                    <a:ext uri="{9D8B030D-6E8A-4147-A177-3AD203B41FA5}">
                      <a16:colId xmlns:a16="http://schemas.microsoft.com/office/drawing/2014/main" val="3929773296"/>
                    </a:ext>
                  </a:extLst>
                </a:gridCol>
              </a:tblGrid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Salle Bejaoui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63965845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Salle des fêtes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51948701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Théatre municipal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94268038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Municipalité 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20371062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Pont mobile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17186569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Stade 2 Mars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68252497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Picine municipale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97710609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Stade Tayeb Mhiri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26012578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Palais Résidentiel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27201476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Marché</a:t>
                      </a:r>
                      <a:r>
                        <a:rPr lang="de-DE" sz="1600" dirty="0">
                          <a:effectLst/>
                        </a:rPr>
                        <a:t> du gros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6806371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C2B1037-364C-4A77-BF55-C68B9A7D6167}"/>
              </a:ext>
            </a:extLst>
          </p:cNvPr>
          <p:cNvSpPr/>
          <p:nvPr/>
        </p:nvSpPr>
        <p:spPr>
          <a:xfrm>
            <a:off x="281882" y="3061704"/>
            <a:ext cx="307664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fr-FR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fr-FR" sz="1600" baseline="30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ère</a:t>
            </a:r>
            <a:r>
              <a:rPr lang="fr-FR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variante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Stade Tayeb </a:t>
            </a:r>
            <a:r>
              <a:rPr lang="fr-FR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Mhiri</a:t>
            </a:r>
            <a:r>
              <a:rPr lang="fr-FR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fr-FR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Piscine municipale </a:t>
            </a:r>
            <a:endParaRPr lang="fr-FR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Marché de gros route de Gabes</a:t>
            </a:r>
            <a:endParaRPr lang="fr-FR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r-FR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Salle de sport Commandant </a:t>
            </a:r>
            <a:r>
              <a:rPr lang="fr-FR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Bejaoui</a:t>
            </a:r>
            <a:endParaRPr lang="fr-FR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842713-D1FB-4138-AF84-AFEC120A13A6}"/>
              </a:ext>
            </a:extLst>
          </p:cNvPr>
          <p:cNvSpPr/>
          <p:nvPr/>
        </p:nvSpPr>
        <p:spPr>
          <a:xfrm>
            <a:off x="264268" y="4547027"/>
            <a:ext cx="30766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fr-FR" sz="1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fr-FR" sz="1400" baseline="30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ème</a:t>
            </a:r>
            <a:r>
              <a:rPr lang="fr-FR" sz="1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variante</a:t>
            </a:r>
          </a:p>
          <a:p>
            <a:pPr lvl="0">
              <a:spcAft>
                <a:spcPts val="0"/>
              </a:spcAft>
            </a:pPr>
            <a:endParaRPr lang="fr-FR" sz="12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133FBD8-8B58-4389-BAF4-E83B54EC7E9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39" y="4992761"/>
            <a:ext cx="2351126" cy="173686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A01B48-FAAC-4FA4-A596-5F3DB396A870}"/>
              </a:ext>
            </a:extLst>
          </p:cNvPr>
          <p:cNvSpPr/>
          <p:nvPr/>
        </p:nvSpPr>
        <p:spPr>
          <a:xfrm>
            <a:off x="3647149" y="3389267"/>
            <a:ext cx="1760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fr-FR" sz="1800" baseline="30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ième</a:t>
            </a:r>
            <a:r>
              <a:rPr lang="fr-FR" sz="1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variante</a:t>
            </a:r>
            <a:endParaRPr lang="fr-FR" sz="24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C04E35E-7305-4E34-8C90-9052795AC70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096" y="4160847"/>
            <a:ext cx="2260660" cy="1198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469588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870169-B8A2-4126-942D-8DF635D0D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45A48B-EC89-41AB-8D09-4A9E46DBB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9CE2F0-53A2-4DAA-84D2-1E526FE14690}"/>
              </a:ext>
            </a:extLst>
          </p:cNvPr>
          <p:cNvSpPr/>
          <p:nvPr/>
        </p:nvSpPr>
        <p:spPr>
          <a:xfrm>
            <a:off x="2267523" y="2967335"/>
            <a:ext cx="41472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autorisation</a:t>
            </a:r>
          </a:p>
        </p:txBody>
      </p:sp>
    </p:spTree>
    <p:extLst>
      <p:ext uri="{BB962C8B-B14F-4D97-AF65-F5344CB8AC3E}">
        <p14:creationId xmlns:p14="http://schemas.microsoft.com/office/powerpoint/2010/main" val="2666771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08F381-E3BB-4133-8BFE-DCE20535F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9F833D-CC52-41E2-A38D-96AA4786D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20E417-5868-4520-9BD6-40977D4FD1E1}"/>
              </a:ext>
            </a:extLst>
          </p:cNvPr>
          <p:cNvSpPr txBox="1"/>
          <p:nvPr/>
        </p:nvSpPr>
        <p:spPr>
          <a:xfrm>
            <a:off x="882502" y="1041991"/>
            <a:ext cx="3097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  <a:r>
              <a:rPr lang="fr-FR" sz="3200" baseline="30000" dirty="0"/>
              <a:t>ère</a:t>
            </a:r>
            <a:r>
              <a:rPr lang="fr-FR" sz="3200" dirty="0"/>
              <a:t>  Round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714802-D3BF-4205-BAAC-B479E4247F0F}"/>
              </a:ext>
            </a:extLst>
          </p:cNvPr>
          <p:cNvSpPr/>
          <p:nvPr/>
        </p:nvSpPr>
        <p:spPr>
          <a:xfrm>
            <a:off x="372140" y="162676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dirty="0">
                <a:hlinkClick r:id="rId2"/>
              </a:rPr>
              <a:t>http://www.energymines.gov.tn/web/Actualites/resultat-aap.pdf</a:t>
            </a:r>
            <a:endParaRPr lang="fr-FR" sz="16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730616F-03AA-432C-B02D-35D293943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811" y="2027556"/>
            <a:ext cx="4896832" cy="41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19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08F381-E3BB-4133-8BFE-DCE20535F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9F833D-CC52-41E2-A38D-96AA4786D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20E417-5868-4520-9BD6-40977D4FD1E1}"/>
              </a:ext>
            </a:extLst>
          </p:cNvPr>
          <p:cNvSpPr txBox="1"/>
          <p:nvPr/>
        </p:nvSpPr>
        <p:spPr>
          <a:xfrm>
            <a:off x="882502" y="1041991"/>
            <a:ext cx="3097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</a:t>
            </a:r>
            <a:r>
              <a:rPr lang="fr-FR" sz="3200" baseline="30000" dirty="0"/>
              <a:t>ère</a:t>
            </a:r>
            <a:r>
              <a:rPr lang="fr-FR" sz="3200" dirty="0"/>
              <a:t>  Round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714802-D3BF-4205-BAAC-B479E4247F0F}"/>
              </a:ext>
            </a:extLst>
          </p:cNvPr>
          <p:cNvSpPr/>
          <p:nvPr/>
        </p:nvSpPr>
        <p:spPr>
          <a:xfrm>
            <a:off x="372140" y="162676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dirty="0">
                <a:hlinkClick r:id="rId2"/>
              </a:rPr>
              <a:t>http://www.energymines.gov.tn/web/Actualites/resultat-aap.pdf</a:t>
            </a:r>
            <a:endParaRPr lang="fr-FR" sz="160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18DFEB6-2F1E-458F-A3F6-E5BA6D90E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325" y="1988265"/>
            <a:ext cx="5782894" cy="437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49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C272E8-9059-4674-B6E1-6D5C86990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366E7D-830E-448D-810F-B39C710A3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A7BE7E-A8C9-4D47-901A-A3A0D5FC1953}"/>
              </a:ext>
            </a:extLst>
          </p:cNvPr>
          <p:cNvSpPr/>
          <p:nvPr/>
        </p:nvSpPr>
        <p:spPr>
          <a:xfrm>
            <a:off x="477108" y="1826676"/>
            <a:ext cx="44337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hlinkClick r:id="rId2"/>
              </a:rPr>
              <a:t>http://www.energymines.gov.tn/web/documents/resultat-second-round-solaire-10mw.pdf</a:t>
            </a:r>
            <a:endParaRPr lang="fr-FR" sz="16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0724479-3B67-4CFF-B889-F2899C2F7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22" y="2821452"/>
            <a:ext cx="4570764" cy="3431991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EC960E0-62DA-4175-98BE-3FAE5C043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4290" y="1405412"/>
            <a:ext cx="3979710" cy="501181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2DDA451-BDFA-4FA2-BF82-A2E823B37F35}"/>
              </a:ext>
            </a:extLst>
          </p:cNvPr>
          <p:cNvSpPr txBox="1"/>
          <p:nvPr/>
        </p:nvSpPr>
        <p:spPr>
          <a:xfrm>
            <a:off x="882502" y="1041991"/>
            <a:ext cx="3097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2eme Round</a:t>
            </a:r>
          </a:p>
        </p:txBody>
      </p:sp>
    </p:spTree>
    <p:extLst>
      <p:ext uri="{BB962C8B-B14F-4D97-AF65-F5344CB8AC3E}">
        <p14:creationId xmlns:p14="http://schemas.microsoft.com/office/powerpoint/2010/main" val="521235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FEF740-5D7A-4644-B45E-60DC8496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55" y="1304728"/>
            <a:ext cx="2755161" cy="699093"/>
          </a:xfrm>
        </p:spPr>
        <p:txBody>
          <a:bodyPr/>
          <a:lstStyle/>
          <a:p>
            <a:r>
              <a:rPr lang="fr-FR" sz="3600" b="1" dirty="0">
                <a:solidFill>
                  <a:srgbClr val="FF0000"/>
                </a:solidFill>
              </a:rPr>
              <a:t>Solutions…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1F2F61-2B35-4E43-94F9-38017442B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7E5016-560A-42E9-9E22-C74E76FE7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6146" name="Picture 2" descr="RÃ©sultat de recherche d'images pour &quot;Ã©clairage public&quot;">
            <a:extLst>
              <a:ext uri="{FF2B5EF4-FFF2-40B4-BE49-F238E27FC236}">
                <a16:creationId xmlns:a16="http://schemas.microsoft.com/office/drawing/2014/main" id="{71B1090C-D23C-4783-8D57-AEE8E0D3F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37" y="3021376"/>
            <a:ext cx="2340262" cy="155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9FDD41EE-8F4B-4127-83FD-0AC2EC784701}"/>
              </a:ext>
            </a:extLst>
          </p:cNvPr>
          <p:cNvSpPr txBox="1">
            <a:spLocks/>
          </p:cNvSpPr>
          <p:nvPr/>
        </p:nvSpPr>
        <p:spPr bwMode="auto">
          <a:xfrm>
            <a:off x="528056" y="2252288"/>
            <a:ext cx="2906260" cy="5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b="1" kern="0" dirty="0">
                <a:solidFill>
                  <a:srgbClr val="FF0000"/>
                </a:solidFill>
              </a:rPr>
              <a:t>Eclairage public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E1F3D81C-AC01-418E-857A-EAE3B95C69B5}"/>
              </a:ext>
            </a:extLst>
          </p:cNvPr>
          <p:cNvSpPr txBox="1">
            <a:spLocks/>
          </p:cNvSpPr>
          <p:nvPr/>
        </p:nvSpPr>
        <p:spPr bwMode="auto">
          <a:xfrm>
            <a:off x="952837" y="4827181"/>
            <a:ext cx="2906260" cy="5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b="1" kern="0" dirty="0">
                <a:solidFill>
                  <a:srgbClr val="FF0000"/>
                </a:solidFill>
              </a:rPr>
              <a:t>LED : 50% mini</a:t>
            </a:r>
          </a:p>
        </p:txBody>
      </p:sp>
      <p:pic>
        <p:nvPicPr>
          <p:cNvPr id="6148" name="Picture 4" descr="RÃ©sultat de recherche d'images pour &quot;Ã©clairage public photovoltaique&quot;">
            <a:extLst>
              <a:ext uri="{FF2B5EF4-FFF2-40B4-BE49-F238E27FC236}">
                <a16:creationId xmlns:a16="http://schemas.microsoft.com/office/drawing/2014/main" id="{F28D39BE-0EBF-486B-A9E0-F820D8546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16" y="2388781"/>
            <a:ext cx="18764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E274EA-A903-446E-8EA6-81668A7B4FEA}"/>
              </a:ext>
            </a:extLst>
          </p:cNvPr>
          <p:cNvSpPr txBox="1">
            <a:spLocks/>
          </p:cNvSpPr>
          <p:nvPr/>
        </p:nvSpPr>
        <p:spPr bwMode="auto">
          <a:xfrm>
            <a:off x="4146698" y="5043590"/>
            <a:ext cx="4667693" cy="5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fr-FR" kern="0" dirty="0">
                <a:solidFill>
                  <a:srgbClr val="FF0000"/>
                </a:solidFill>
              </a:rPr>
              <a:t>Le photovoltaïque raccordé </a:t>
            </a:r>
          </a:p>
          <a:p>
            <a:pPr algn="ctr"/>
            <a:r>
              <a:rPr lang="fr-FR" kern="0" dirty="0">
                <a:solidFill>
                  <a:srgbClr val="FF0000"/>
                </a:solidFill>
              </a:rPr>
              <a:t>au réseau</a:t>
            </a:r>
            <a:endParaRPr lang="fr-FR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59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F3E5149-1266-4ED8-A4FB-5590C9296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7D1E83-46B3-44C4-B755-057834E85998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C61E0E2-C554-4911-837A-B1EE8493F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EA832B7-FE5E-49C6-970D-0C5B242B92D9}"/>
              </a:ext>
            </a:extLst>
          </p:cNvPr>
          <p:cNvPicPr/>
          <p:nvPr/>
        </p:nvPicPr>
        <p:blipFill rotWithShape="1">
          <a:blip r:embed="rId2"/>
          <a:srcRect l="57064" t="30516" r="15011" b="13481"/>
          <a:stretch/>
        </p:blipFill>
        <p:spPr bwMode="auto">
          <a:xfrm>
            <a:off x="1160474" y="2225804"/>
            <a:ext cx="6823052" cy="44783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E4CB07DF-6672-4981-98A9-C45125B8BF23}"/>
              </a:ext>
            </a:extLst>
          </p:cNvPr>
          <p:cNvSpPr txBox="1">
            <a:spLocks/>
          </p:cNvSpPr>
          <p:nvPr/>
        </p:nvSpPr>
        <p:spPr>
          <a:xfrm>
            <a:off x="679155" y="1304728"/>
            <a:ext cx="7756922" cy="69909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800" b="1" kern="0" dirty="0">
                <a:solidFill>
                  <a:srgbClr val="FF0000"/>
                </a:solidFill>
              </a:rPr>
              <a:t>Solutions… nouveau cadre réglementaire</a:t>
            </a:r>
          </a:p>
        </p:txBody>
      </p:sp>
    </p:spTree>
    <p:extLst>
      <p:ext uri="{BB962C8B-B14F-4D97-AF65-F5344CB8AC3E}">
        <p14:creationId xmlns:p14="http://schemas.microsoft.com/office/powerpoint/2010/main" val="854481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8ABABAE-9DBA-4683-A1EF-B895B63A649E}"/>
              </a:ext>
            </a:extLst>
          </p:cNvPr>
          <p:cNvSpPr/>
          <p:nvPr/>
        </p:nvSpPr>
        <p:spPr>
          <a:xfrm>
            <a:off x="1247233" y="2837090"/>
            <a:ext cx="7027863" cy="7175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Merci pour votre attention</a:t>
            </a:r>
            <a:endParaRPr lang="fr-FR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89BF395-989B-4D13-A51F-F5C012E5E12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pic>
        <p:nvPicPr>
          <p:cNvPr id="2050" name="Picture 2" descr="Image associÃ©e">
            <a:extLst>
              <a:ext uri="{FF2B5EF4-FFF2-40B4-BE49-F238E27FC236}">
                <a16:creationId xmlns:a16="http://schemas.microsoft.com/office/drawing/2014/main" id="{990A27AD-7303-475C-AFAC-C4A2EFBF5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461" y="4704631"/>
            <a:ext cx="2670765" cy="15579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2052" name="Picture 4" descr="RÃ©sultat de recherche d'images pour &quot;maire photo dessin animÃ©&quot;">
            <a:extLst>
              <a:ext uri="{FF2B5EF4-FFF2-40B4-BE49-F238E27FC236}">
                <a16:creationId xmlns:a16="http://schemas.microsoft.com/office/drawing/2014/main" id="{ECE2544E-35E1-4FF3-A0AA-461F99EB8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98" y="2773034"/>
            <a:ext cx="3076354" cy="30763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1CF37EF-C7C3-4E54-B2C4-2E4C7D119C4A}"/>
              </a:ext>
            </a:extLst>
          </p:cNvPr>
          <p:cNvSpPr txBox="1"/>
          <p:nvPr/>
        </p:nvSpPr>
        <p:spPr>
          <a:xfrm>
            <a:off x="3774558" y="1796902"/>
            <a:ext cx="40722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Mr/Mme Le maire:</a:t>
            </a:r>
          </a:p>
          <a:p>
            <a:r>
              <a:rPr lang="fr-FR" dirty="0"/>
              <a:t>Plusieurs défis: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Gestion budgétaire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Développement durable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Protection environnement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……</a:t>
            </a:r>
          </a:p>
        </p:txBody>
      </p:sp>
      <p:pic>
        <p:nvPicPr>
          <p:cNvPr id="2054" name="Picture 6" descr="RÃ©sultat de recherche d'images pour &quot;drapeau tunisie&quot;">
            <a:extLst>
              <a:ext uri="{FF2B5EF4-FFF2-40B4-BE49-F238E27FC236}">
                <a16:creationId xmlns:a16="http://schemas.microsoft.com/office/drawing/2014/main" id="{3E0C46E9-D4E9-4228-AE29-FC6B6110F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22" y="1829619"/>
            <a:ext cx="1105474" cy="71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 : en angle 6">
            <a:extLst>
              <a:ext uri="{FF2B5EF4-FFF2-40B4-BE49-F238E27FC236}">
                <a16:creationId xmlns:a16="http://schemas.microsoft.com/office/drawing/2014/main" id="{961EEAC8-DA47-4953-8A5D-F05E57CDA93B}"/>
              </a:ext>
            </a:extLst>
          </p:cNvPr>
          <p:cNvCxnSpPr/>
          <p:nvPr/>
        </p:nvCxnSpPr>
        <p:spPr bwMode="auto">
          <a:xfrm>
            <a:off x="4348716" y="4704631"/>
            <a:ext cx="1307805" cy="1068863"/>
          </a:xfrm>
          <a:prstGeom prst="bentConnector3">
            <a:avLst/>
          </a:prstGeom>
          <a:ln w="76200"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71170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E9E5AED-794E-4DC3-805E-DB0CBC611A2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pPr/>
              <a:t>02.05.2019</a:t>
            </a:fld>
            <a:endParaRPr lang="de-DE" noProof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4F1BAEF-9A7A-4B44-BA40-6A0EEBE62E7D}"/>
              </a:ext>
            </a:extLst>
          </p:cNvPr>
          <p:cNvSpPr txBox="1"/>
          <p:nvPr/>
        </p:nvSpPr>
        <p:spPr>
          <a:xfrm>
            <a:off x="2317897" y="4059224"/>
            <a:ext cx="5454503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fr-FR" dirty="0"/>
              <a:t>Comment Investir en photovoltaïque? </a:t>
            </a:r>
          </a:p>
        </p:txBody>
      </p:sp>
      <p:pic>
        <p:nvPicPr>
          <p:cNvPr id="1026" name="Picture 2" descr="RÃ©sultat de recherche d'images pour &quot;investir&quot;">
            <a:extLst>
              <a:ext uri="{FF2B5EF4-FFF2-40B4-BE49-F238E27FC236}">
                <a16:creationId xmlns:a16="http://schemas.microsoft.com/office/drawing/2014/main" id="{02F33D3E-CDEB-4EA6-A864-88C5F269A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707" y="4648041"/>
            <a:ext cx="3209925" cy="1428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8" name="Picture 4" descr="RÃ©sultat de recherche d'images pour &quot;municipalitÃ©&quot;">
            <a:extLst>
              <a:ext uri="{FF2B5EF4-FFF2-40B4-BE49-F238E27FC236}">
                <a16:creationId xmlns:a16="http://schemas.microsoft.com/office/drawing/2014/main" id="{19573D7E-D921-4609-8E4D-99E8DE179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79" y="1933922"/>
            <a:ext cx="2267836" cy="18592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0" name="Picture 6" descr="RÃ©sultat de recherche d'images pour &quot;rÃ©duire consommation Ã©lectricitÃ©&quot;">
            <a:extLst>
              <a:ext uri="{FF2B5EF4-FFF2-40B4-BE49-F238E27FC236}">
                <a16:creationId xmlns:a16="http://schemas.microsoft.com/office/drawing/2014/main" id="{AB8C3663-37F4-4A22-9602-B0BDC3B78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2076830"/>
            <a:ext cx="2474111" cy="15086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2" name="Picture 8" descr="RÃ©sultat de recherche d'images pour &quot;tunisie&quot;">
            <a:extLst>
              <a:ext uri="{FF2B5EF4-FFF2-40B4-BE49-F238E27FC236}">
                <a16:creationId xmlns:a16="http://schemas.microsoft.com/office/drawing/2014/main" id="{19BAB92A-E221-44EC-98AE-421570F9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94" y="4648041"/>
            <a:ext cx="2743200" cy="1666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851624D-9449-44A1-97C7-CB219A450099}"/>
              </a:ext>
            </a:extLst>
          </p:cNvPr>
          <p:cNvSpPr txBox="1"/>
          <p:nvPr/>
        </p:nvSpPr>
        <p:spPr>
          <a:xfrm>
            <a:off x="679155" y="1369992"/>
            <a:ext cx="3094075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Bâtiments civils</a:t>
            </a:r>
          </a:p>
        </p:txBody>
      </p:sp>
    </p:spTree>
    <p:extLst>
      <p:ext uri="{BB962C8B-B14F-4D97-AF65-F5344CB8AC3E}">
        <p14:creationId xmlns:p14="http://schemas.microsoft.com/office/powerpoint/2010/main" val="138211582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111A5D-BCCB-4602-923E-0745817753B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B52E4A3-D23A-423D-A881-0D7D7D6F2EAD}" type="datetime1">
              <a:rPr lang="fr-FR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17C547-AC43-4313-9649-3F08A2154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220" name="Espace réservé du numéro de diapositive 5">
            <a:extLst>
              <a:ext uri="{FF2B5EF4-FFF2-40B4-BE49-F238E27FC236}">
                <a16:creationId xmlns:a16="http://schemas.microsoft.com/office/drawing/2014/main" id="{A35FF33A-2EF1-4CE5-B7B9-FE942CBC7B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24D94F-5D67-4036-A047-3703A582FD77}" type="slidenum">
              <a:rPr lang="fr-FR" altLang="fr-FR" sz="1200" smtClean="0">
                <a:solidFill>
                  <a:srgbClr val="045C75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fr-FR" altLang="fr-FR" sz="1200" dirty="0">
              <a:solidFill>
                <a:srgbClr val="045C75"/>
              </a:solidFill>
              <a:latin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C948F2-C55F-41B2-8763-30DC1503D718}"/>
              </a:ext>
            </a:extLst>
          </p:cNvPr>
          <p:cNvSpPr txBox="1"/>
          <p:nvPr/>
        </p:nvSpPr>
        <p:spPr>
          <a:xfrm>
            <a:off x="1591783" y="2728716"/>
            <a:ext cx="9715500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fr-FR" sz="3200" dirty="0">
                <a:solidFill>
                  <a:srgbClr val="FF0000"/>
                </a:solidFill>
                <a:cs typeface="Arial" charset="0"/>
              </a:rPr>
              <a:t>Bâtiments civils raccordés BT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fr-FR" sz="3200" dirty="0">
                <a:solidFill>
                  <a:srgbClr val="FF0000"/>
                </a:solidFill>
                <a:cs typeface="Arial" charset="0"/>
              </a:rPr>
              <a:t>Bâtiments civils raccordés MT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fr-FR" sz="3200" dirty="0">
                <a:solidFill>
                  <a:srgbClr val="FF0000"/>
                </a:solidFill>
                <a:cs typeface="Arial" charset="0"/>
              </a:rPr>
              <a:t>Eclairage public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fr-FR" sz="32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A3B055E-6933-4D7F-9A5F-FCA50A7064A5}"/>
              </a:ext>
            </a:extLst>
          </p:cNvPr>
          <p:cNvSpPr txBox="1"/>
          <p:nvPr/>
        </p:nvSpPr>
        <p:spPr>
          <a:xfrm>
            <a:off x="364125" y="1605516"/>
            <a:ext cx="4997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solidFill>
                  <a:srgbClr val="BABA93"/>
                </a:solidFill>
              </a:rPr>
              <a:t>Types des consommateurs:</a:t>
            </a:r>
          </a:p>
        </p:txBody>
      </p:sp>
    </p:spTree>
    <p:extLst>
      <p:ext uri="{BB962C8B-B14F-4D97-AF65-F5344CB8AC3E}">
        <p14:creationId xmlns:p14="http://schemas.microsoft.com/office/powerpoint/2010/main" val="2655733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C07D29-0657-4232-8599-D5E1FC50D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dirty="0">
                <a:solidFill>
                  <a:srgbClr val="FF0000"/>
                </a:solidFill>
                <a:cs typeface="Arial" charset="0"/>
              </a:rPr>
              <a:t>Eclairage public </a:t>
            </a:r>
            <a:r>
              <a:rPr lang="fr-FR" sz="3200" b="1" dirty="0">
                <a:solidFill>
                  <a:srgbClr val="FF0000"/>
                </a:solidFill>
                <a:cs typeface="Arial" charset="0"/>
                <a:sym typeface="Wingdings" panose="05000000000000000000" pitchFamily="2" charset="2"/>
              </a:rPr>
              <a:t>  90%</a:t>
            </a:r>
            <a:r>
              <a:rPr lang="fr-FR" sz="1800" b="1" dirty="0">
                <a:solidFill>
                  <a:srgbClr val="FF0000"/>
                </a:solidFill>
                <a:cs typeface="Arial" charset="0"/>
                <a:sym typeface="Wingdings" panose="05000000000000000000" pitchFamily="2" charset="2"/>
              </a:rPr>
              <a:t> consommation électricité</a:t>
            </a:r>
            <a:br>
              <a:rPr lang="fr-FR" sz="3200" b="1" dirty="0">
                <a:solidFill>
                  <a:srgbClr val="FF0000"/>
                </a:solidFill>
                <a:cs typeface="Arial" charset="0"/>
              </a:rPr>
            </a:br>
            <a:endParaRPr lang="fr-FR" sz="32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14BBFC-64D1-4919-B9D9-68EDD3BEC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2400" u="sng" dirty="0"/>
              <a:t>Plusieurs Défis: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dirty="0"/>
              <a:t>Juridique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dirty="0"/>
              <a:t>Electrique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dirty="0"/>
              <a:t>Mécanique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dirty="0"/>
              <a:t>Procédural….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7DFCD0-5FBB-4AF2-9C92-03CDB04B6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7BBFDF-23CB-4345-BF1A-964C3F514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097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2C57E3-7F9D-4F91-A448-3F624CFE3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925" y="1015341"/>
            <a:ext cx="7776000" cy="617928"/>
          </a:xfrm>
        </p:spPr>
        <p:txBody>
          <a:bodyPr/>
          <a:lstStyle/>
          <a:p>
            <a:r>
              <a:rPr lang="fr-FR" sz="2800" b="1" u="sng" kern="1200" dirty="0">
                <a:solidFill>
                  <a:srgbClr val="BABA93"/>
                </a:solidFill>
                <a:latin typeface="Arial" charset="0"/>
                <a:ea typeface="+mn-ea"/>
                <a:cs typeface="+mn-cs"/>
              </a:rPr>
              <a:t>Services offerts par la STEG: 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B5F993-02B5-4F3B-8BA5-48506F2E1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5D13C5-F367-48A5-9967-ED8F0256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564B158-7762-4557-8B0B-488B3BF8C4F7}"/>
              </a:ext>
            </a:extLst>
          </p:cNvPr>
          <p:cNvSpPr txBox="1"/>
          <p:nvPr/>
        </p:nvSpPr>
        <p:spPr>
          <a:xfrm>
            <a:off x="815607" y="1966120"/>
            <a:ext cx="744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fr-FR" sz="3200" dirty="0">
                <a:solidFill>
                  <a:srgbClr val="FF0000"/>
                </a:solidFill>
              </a:rPr>
              <a:t>Net </a:t>
            </a:r>
            <a:r>
              <a:rPr lang="fr-FR" sz="3200" dirty="0" err="1">
                <a:solidFill>
                  <a:srgbClr val="FF0000"/>
                </a:solidFill>
              </a:rPr>
              <a:t>Mettering</a:t>
            </a:r>
            <a:endParaRPr lang="fr-FR" sz="3200" dirty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fr-FR" sz="3200" dirty="0">
                <a:solidFill>
                  <a:srgbClr val="FF0000"/>
                </a:solidFill>
              </a:rPr>
              <a:t>Net </a:t>
            </a:r>
            <a:r>
              <a:rPr lang="fr-FR" sz="3200" dirty="0" err="1">
                <a:solidFill>
                  <a:srgbClr val="FF0000"/>
                </a:solidFill>
              </a:rPr>
              <a:t>Billing</a:t>
            </a:r>
            <a:endParaRPr lang="fr-FR" sz="3200" dirty="0">
              <a:solidFill>
                <a:srgbClr val="FF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fr-FR" sz="3200" dirty="0">
                <a:solidFill>
                  <a:srgbClr val="FF0000"/>
                </a:solidFill>
              </a:rPr>
              <a:t>Transport d’électricité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fr-FR" sz="3200" dirty="0">
                <a:solidFill>
                  <a:srgbClr val="FF0000"/>
                </a:solidFill>
              </a:rPr>
              <a:t>Autorisation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D6C6AFF0-C3B4-4AF1-914B-5CDACA817881}"/>
              </a:ext>
            </a:extLst>
          </p:cNvPr>
          <p:cNvSpPr/>
          <p:nvPr/>
        </p:nvSpPr>
        <p:spPr bwMode="auto">
          <a:xfrm>
            <a:off x="2214190" y="4931050"/>
            <a:ext cx="2989077" cy="91160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999999"/>
                </a:solidFill>
                <a:effectLst/>
                <a:latin typeface="Arial" charset="0"/>
              </a:rPr>
              <a:t>Procédures administratives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C778D93-5B07-4BCB-A130-F9826B586A25}"/>
              </a:ext>
            </a:extLst>
          </p:cNvPr>
          <p:cNvSpPr/>
          <p:nvPr/>
        </p:nvSpPr>
        <p:spPr bwMode="auto">
          <a:xfrm>
            <a:off x="244548" y="4361074"/>
            <a:ext cx="2392326" cy="76331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200" b="1" i="0" u="none" strike="noStrike" cap="none" normalizeH="0" baseline="0" dirty="0">
                <a:ln>
                  <a:noFill/>
                </a:ln>
                <a:solidFill>
                  <a:srgbClr val="999999"/>
                </a:solidFill>
                <a:effectLst/>
                <a:latin typeface="Arial" charset="0"/>
              </a:rPr>
              <a:t>Rentabilité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72AA966-AF6C-4DAE-B1BD-688E502595C5}"/>
              </a:ext>
            </a:extLst>
          </p:cNvPr>
          <p:cNvSpPr/>
          <p:nvPr/>
        </p:nvSpPr>
        <p:spPr bwMode="auto">
          <a:xfrm>
            <a:off x="4916188" y="5558001"/>
            <a:ext cx="2462808" cy="91160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/>
              <a:t>Etapes de réalisation</a:t>
            </a:r>
            <a:endParaRPr kumimoji="0" lang="fr-FR" sz="2200" b="1" i="0" u="none" strike="noStrike" cap="none" normalizeH="0" baseline="0" dirty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20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BC76D5-4490-4CBA-85D1-CBB42B75A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100" y="2811072"/>
            <a:ext cx="7776000" cy="617928"/>
          </a:xfrm>
        </p:spPr>
        <p:txBody>
          <a:bodyPr/>
          <a:lstStyle/>
          <a:p>
            <a:r>
              <a:rPr lang="fr-FR" sz="5400" b="1" dirty="0"/>
              <a:t>Municipalité </a:t>
            </a:r>
            <a:r>
              <a:rPr lang="fr-FR" sz="5400" b="1" dirty="0" err="1"/>
              <a:t>Agareb</a:t>
            </a:r>
            <a:br>
              <a:rPr lang="fr-FR" sz="4400" b="1" dirty="0"/>
            </a:br>
            <a:r>
              <a:rPr lang="fr-FR" sz="4400" b="1" dirty="0"/>
              <a:t>palais municipal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1E5114-89C7-44C5-BFB1-BBF84816D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F0A3D8-0FF6-4217-BBB8-385A08345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920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060C9C-570C-42B3-AD63-7F784C0A0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5C6F13-AC08-4CC6-A404-428EC2AFF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0F4B82-66F7-46B0-BCBE-044D0193E9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75" t="22000" r="21375" b="13556"/>
          <a:stretch/>
        </p:blipFill>
        <p:spPr>
          <a:xfrm>
            <a:off x="1447888" y="1669578"/>
            <a:ext cx="6515025" cy="376366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9A4ABFA-3CE2-407A-A178-EACDD10099E6}"/>
              </a:ext>
            </a:extLst>
          </p:cNvPr>
          <p:cNvSpPr txBox="1"/>
          <p:nvPr/>
        </p:nvSpPr>
        <p:spPr>
          <a:xfrm>
            <a:off x="1974555" y="5879805"/>
            <a:ext cx="32141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Bâtiment Positif</a:t>
            </a:r>
          </a:p>
        </p:txBody>
      </p:sp>
    </p:spTree>
    <p:extLst>
      <p:ext uri="{BB962C8B-B14F-4D97-AF65-F5344CB8AC3E}">
        <p14:creationId xmlns:p14="http://schemas.microsoft.com/office/powerpoint/2010/main" val="2790862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00ECD1-9231-4CF2-A736-A85D2330B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1063-EDF1-4D95-B27A-7A3768128B7E}" type="datetime1">
              <a:rPr lang="fr-FR" smtClean="0"/>
              <a:pPr>
                <a:defRPr/>
              </a:pPr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9F31E4-4601-4F1F-83F2-0DD400E8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02A582E-D5F1-4447-8614-F4330BA31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915" y="2200742"/>
            <a:ext cx="5193901" cy="29135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67438BF-C785-4710-A371-4E4F5FFB0C43}"/>
              </a:ext>
            </a:extLst>
          </p:cNvPr>
          <p:cNvSpPr/>
          <p:nvPr/>
        </p:nvSpPr>
        <p:spPr>
          <a:xfrm>
            <a:off x="673001" y="1533853"/>
            <a:ext cx="3371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palais municipal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19407"/>
      </p:ext>
    </p:extLst>
  </p:cSld>
  <p:clrMapOvr>
    <a:masterClrMapping/>
  </p:clrMapOvr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13726</TotalTime>
  <Words>259</Words>
  <Application>Microsoft Office PowerPoint</Application>
  <PresentationFormat>Affichage à l'écran (4:3)</PresentationFormat>
  <Paragraphs>88</Paragraphs>
  <Slides>19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Calibri</vt:lpstr>
      <vt:lpstr>Symbol</vt:lpstr>
      <vt:lpstr>Tahoma</vt:lpstr>
      <vt:lpstr>Times New Roman</vt:lpstr>
      <vt:lpstr>Wingdings</vt:lpstr>
      <vt:lpstr>GIZ_Banner_Kopfzeile-Ausland (3)</vt:lpstr>
      <vt:lpstr>Sensibilisation PV  Municipalités du Gouvernorat de Jendouba</vt:lpstr>
      <vt:lpstr>Présentation PowerPoint</vt:lpstr>
      <vt:lpstr>Présentation PowerPoint</vt:lpstr>
      <vt:lpstr>Présentation PowerPoint</vt:lpstr>
      <vt:lpstr>Eclairage public   90% consommation électricité </vt:lpstr>
      <vt:lpstr>Services offerts par la STEG: </vt:lpstr>
      <vt:lpstr>Municipalité Agareb palais municipal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Solutions…</vt:lpstr>
      <vt:lpstr>Présentation PowerPoint</vt:lpstr>
      <vt:lpstr>Présentation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Nahali, Mohamed Amine GIZ TN</cp:lastModifiedBy>
  <cp:revision>799</cp:revision>
  <cp:lastPrinted>2016-05-18T12:07:35Z</cp:lastPrinted>
  <dcterms:created xsi:type="dcterms:W3CDTF">2013-09-05T11:54:56Z</dcterms:created>
  <dcterms:modified xsi:type="dcterms:W3CDTF">2019-05-02T13:22:52Z</dcterms:modified>
</cp:coreProperties>
</file>